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74" r:id="rId3"/>
    <p:sldId id="261" r:id="rId4"/>
    <p:sldId id="262" r:id="rId5"/>
    <p:sldId id="263" r:id="rId6"/>
    <p:sldId id="264" r:id="rId7"/>
    <p:sldId id="266" r:id="rId8"/>
    <p:sldId id="265" r:id="rId9"/>
    <p:sldId id="267" r:id="rId10"/>
    <p:sldId id="268" r:id="rId11"/>
    <p:sldId id="269" r:id="rId12"/>
    <p:sldId id="273" r:id="rId13"/>
    <p:sldId id="270" r:id="rId14"/>
    <p:sldId id="271"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3"/>
    <p:restoredTop sz="78776" autoAdjust="0"/>
  </p:normalViewPr>
  <p:slideViewPr>
    <p:cSldViewPr snapToGrid="0" snapToObjects="1">
      <p:cViewPr varScale="1">
        <p:scale>
          <a:sx n="133" d="100"/>
          <a:sy n="133" d="100"/>
        </p:scale>
        <p:origin x="1032" y="17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913B7-1462-EE40-BD08-3EB805D1E9BD}" type="datetimeFigureOut">
              <a:rPr lang="en-GB" smtClean="0"/>
              <a:t>03/08/2023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D77D3-A2CB-7940-AC3B-2C927C92D40D}" type="slidenum">
              <a:rPr lang="en-GB" smtClean="0"/>
              <a:t>‹#›</a:t>
            </a:fld>
            <a:endParaRPr lang="en-GB"/>
          </a:p>
        </p:txBody>
      </p:sp>
    </p:spTree>
    <p:extLst>
      <p:ext uri="{BB962C8B-B14F-4D97-AF65-F5344CB8AC3E}">
        <p14:creationId xmlns:p14="http://schemas.microsoft.com/office/powerpoint/2010/main" val="193976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0303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battery’s depth of discharge (DoD) indicates the percentage of the battery that has been discharged relative to the overall capacity of the battery. Depth of Discharge is defined as the capacity that is discharged from a fully charged battery, divided by battery nominal capacity. Depth of discharge is normally expressed as a percentage. For, example, if a 100 A h battery is discharged for 20 minutes at a current of 50 A, the depth of discharge is 50 * 20 / 60 / 100 = 16.7 %.</a:t>
            </a:r>
          </a:p>
          <a:p>
            <a:r>
              <a:rPr lang="en-US" sz="1200" b="0" i="0" kern="1200" dirty="0">
                <a:solidFill>
                  <a:schemeClr val="tx1"/>
                </a:solidFill>
                <a:effectLst/>
                <a:latin typeface="+mn-lt"/>
                <a:ea typeface="+mn-ea"/>
                <a:cs typeface="+mn-cs"/>
              </a:rPr>
              <a:t>The more frequently a battery is charged and discharged, the shorter its lifespan will be. It’s generally not recommended to discharge a battery entirely, as that dramatically shortens the useful life of the battery. Many battery manufacturers specify a maximum recommended DoD for optimal performance.</a:t>
            </a:r>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28</a:t>
            </a:fld>
            <a:endParaRPr lang="en-GB"/>
          </a:p>
        </p:txBody>
      </p:sp>
    </p:spTree>
    <p:extLst>
      <p:ext uri="{BB962C8B-B14F-4D97-AF65-F5344CB8AC3E}">
        <p14:creationId xmlns:p14="http://schemas.microsoft.com/office/powerpoint/2010/main" val="64733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Zero energy homes are not ultra-modern or strange looking. You could walk right by a zero-energy home and never know it. They simply require careful planning, some specialized construction techniques to make them super energy efficient, and installing the correct energy efficient systems and appliances in the home</a:t>
            </a:r>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3</a:t>
            </a:fld>
            <a:endParaRPr lang="en-GB"/>
          </a:p>
        </p:txBody>
      </p:sp>
    </p:spTree>
    <p:extLst>
      <p:ext uri="{BB962C8B-B14F-4D97-AF65-F5344CB8AC3E}">
        <p14:creationId xmlns:p14="http://schemas.microsoft.com/office/powerpoint/2010/main" val="26780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the sunlight by some bulb/light in </a:t>
            </a:r>
            <a:r>
              <a:rPr lang="en-US" dirty="0" err="1"/>
              <a:t>dialux</a:t>
            </a:r>
            <a:r>
              <a:rPr lang="en-US" dirty="0"/>
              <a:t>, then calculate lux for the room with minimum</a:t>
            </a:r>
            <a:r>
              <a:rPr lang="en-US" baseline="0" dirty="0"/>
              <a:t> watts bulbs.</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lux</a:t>
            </a:r>
            <a:r>
              <a:rPr lang="en-US" sz="1200" b="0" i="0" kern="1200" dirty="0">
                <a:solidFill>
                  <a:schemeClr val="tx1"/>
                </a:solidFill>
                <a:effectLst/>
                <a:latin typeface="+mn-lt"/>
                <a:ea typeface="+mn-ea"/>
                <a:cs typeface="+mn-cs"/>
              </a:rPr>
              <a:t> (symbol: lx) is the unit of illuminance, or luminous flux per unit area</a:t>
            </a:r>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8</a:t>
            </a:fld>
            <a:endParaRPr lang="en-GB"/>
          </a:p>
        </p:txBody>
      </p:sp>
    </p:spTree>
    <p:extLst>
      <p:ext uri="{BB962C8B-B14F-4D97-AF65-F5344CB8AC3E}">
        <p14:creationId xmlns:p14="http://schemas.microsoft.com/office/powerpoint/2010/main" val="14128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sun for heating through south facing windows during the winter lowers heating costs. Shading those same windows in summer lowers cooling costs. Solar tempering aims to optimize this passive use of the sun’s heat, without incurring the added cost of thermal mass needed to achieve maximum passive solar heating. Solar tempering should be addressed in the design phase.</a:t>
            </a:r>
          </a:p>
          <a:p>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9</a:t>
            </a:fld>
            <a:endParaRPr lang="en-GB"/>
          </a:p>
        </p:txBody>
      </p:sp>
    </p:spTree>
    <p:extLst>
      <p:ext uri="{BB962C8B-B14F-4D97-AF65-F5344CB8AC3E}">
        <p14:creationId xmlns:p14="http://schemas.microsoft.com/office/powerpoint/2010/main" val="343405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10</a:t>
            </a:fld>
            <a:endParaRPr lang="en-GB"/>
          </a:p>
        </p:txBody>
      </p:sp>
    </p:spTree>
    <p:extLst>
      <p:ext uri="{BB962C8B-B14F-4D97-AF65-F5344CB8AC3E}">
        <p14:creationId xmlns:p14="http://schemas.microsoft.com/office/powerpoint/2010/main" val="40611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11</a:t>
            </a:fld>
            <a:endParaRPr lang="en-GB"/>
          </a:p>
        </p:txBody>
      </p:sp>
    </p:spTree>
    <p:extLst>
      <p:ext uri="{BB962C8B-B14F-4D97-AF65-F5344CB8AC3E}">
        <p14:creationId xmlns:p14="http://schemas.microsoft.com/office/powerpoint/2010/main" val="198197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Schedule connected appliances to operate when electricity generation is plentiful – such as running the dishwasher during the middle of the day while the homeowners are at work.</a:t>
            </a:r>
          </a:p>
          <a:p>
            <a:pPr lvl="0"/>
            <a:r>
              <a:rPr lang="en-US" sz="1200" kern="1200" dirty="0">
                <a:solidFill>
                  <a:schemeClr val="tx1"/>
                </a:solidFill>
                <a:effectLst/>
                <a:latin typeface="+mn-lt"/>
                <a:ea typeface="+mn-ea"/>
                <a:cs typeface="+mn-cs"/>
              </a:rPr>
              <a:t>Automate blinds/shades to minimize solar gain in the summer and leverage passive solar to help heat the home in the winter</a:t>
            </a:r>
          </a:p>
          <a:p>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13</a:t>
            </a:fld>
            <a:endParaRPr lang="en-GB"/>
          </a:p>
        </p:txBody>
      </p:sp>
    </p:spTree>
    <p:extLst>
      <p:ext uri="{BB962C8B-B14F-4D97-AF65-F5344CB8AC3E}">
        <p14:creationId xmlns:p14="http://schemas.microsoft.com/office/powerpoint/2010/main" val="178528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14</a:t>
            </a:fld>
            <a:endParaRPr lang="en-GB"/>
          </a:p>
        </p:txBody>
      </p:sp>
    </p:spTree>
    <p:extLst>
      <p:ext uri="{BB962C8B-B14F-4D97-AF65-F5344CB8AC3E}">
        <p14:creationId xmlns:p14="http://schemas.microsoft.com/office/powerpoint/2010/main" val="180000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Flooded</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Sealed</a:t>
            </a:r>
            <a:r>
              <a:rPr lang="en-US" sz="1200" b="0" i="0" kern="1200" dirty="0">
                <a:solidFill>
                  <a:schemeClr val="tx1"/>
                </a:solidFill>
                <a:effectLst/>
                <a:latin typeface="+mn-lt"/>
                <a:ea typeface="+mn-ea"/>
                <a:cs typeface="+mn-cs"/>
              </a:rPr>
              <a:t>. These are also called valve-regulated lead-acid (VRLA) or sealed lead-acid (SLA) batteries</a:t>
            </a:r>
          </a:p>
          <a:p>
            <a:r>
              <a:rPr lang="en-US" sz="1200" b="0" i="0" kern="1200" dirty="0">
                <a:solidFill>
                  <a:schemeClr val="tx1"/>
                </a:solidFill>
                <a:effectLst/>
                <a:latin typeface="+mn-lt"/>
                <a:ea typeface="+mn-ea"/>
                <a:cs typeface="+mn-cs"/>
              </a:rPr>
              <a:t>On the other hand, sealed batteries have a </a:t>
            </a:r>
            <a:r>
              <a:rPr lang="en-US" sz="1200" b="0" i="1" kern="1200" dirty="0">
                <a:solidFill>
                  <a:schemeClr val="tx1"/>
                </a:solidFill>
                <a:effectLst/>
                <a:latin typeface="+mn-lt"/>
                <a:ea typeface="+mn-ea"/>
                <a:cs typeface="+mn-cs"/>
              </a:rPr>
              <a:t>solid</a:t>
            </a:r>
            <a:r>
              <a:rPr lang="en-US" sz="1200" b="0" i="0" kern="1200" dirty="0">
                <a:solidFill>
                  <a:schemeClr val="tx1"/>
                </a:solidFill>
                <a:effectLst/>
                <a:latin typeface="+mn-lt"/>
                <a:ea typeface="+mn-ea"/>
                <a:cs typeface="+mn-cs"/>
              </a:rPr>
              <a:t> electrolyte.</a:t>
            </a:r>
            <a:endParaRPr lang="en-US" dirty="0"/>
          </a:p>
        </p:txBody>
      </p:sp>
      <p:sp>
        <p:nvSpPr>
          <p:cNvPr id="4" name="Slide Number Placeholder 3"/>
          <p:cNvSpPr>
            <a:spLocks noGrp="1"/>
          </p:cNvSpPr>
          <p:nvPr>
            <p:ph type="sldNum" sz="quarter" idx="10"/>
          </p:nvPr>
        </p:nvSpPr>
        <p:spPr/>
        <p:txBody>
          <a:bodyPr/>
          <a:lstStyle/>
          <a:p>
            <a:fld id="{5AED77D3-A2CB-7940-AC3B-2C927C92D40D}" type="slidenum">
              <a:rPr lang="en-GB" smtClean="0"/>
              <a:t>27</a:t>
            </a:fld>
            <a:endParaRPr lang="en-GB"/>
          </a:p>
        </p:txBody>
      </p:sp>
    </p:spTree>
    <p:extLst>
      <p:ext uri="{BB962C8B-B14F-4D97-AF65-F5344CB8AC3E}">
        <p14:creationId xmlns:p14="http://schemas.microsoft.com/office/powerpoint/2010/main" val="235240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cy-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y-GB"/>
              <a:t>Click to edit Master subtitle style</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138055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128085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cy-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04897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idx="1"/>
          </p:nvPr>
        </p:nvSpPr>
        <p:spPr/>
        <p:txBody>
          <a:body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C3D235C1-40E1-F041-B6D0-DEE922DB931C}"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43545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cy-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y-GB"/>
              <a:t>Click to edit Master text styles</a:t>
            </a:r>
          </a:p>
        </p:txBody>
      </p:sp>
      <p:sp>
        <p:nvSpPr>
          <p:cNvPr id="4" name="Date Placeholder 3"/>
          <p:cNvSpPr>
            <a:spLocks noGrp="1"/>
          </p:cNvSpPr>
          <p:nvPr>
            <p:ph type="dt" sz="half" idx="10"/>
          </p:nvPr>
        </p:nvSpPr>
        <p:spPr/>
        <p:txBody>
          <a:bodyPr/>
          <a:lstStyle/>
          <a:p>
            <a:fld id="{C3D235C1-40E1-F041-B6D0-DEE922DB931C}"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148032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5" name="Date Placeholder 4"/>
          <p:cNvSpPr>
            <a:spLocks noGrp="1"/>
          </p:cNvSpPr>
          <p:nvPr>
            <p:ph type="dt" sz="half" idx="10"/>
          </p:nvPr>
        </p:nvSpPr>
        <p:spPr/>
        <p:txBody>
          <a:bodyPr/>
          <a:lstStyle/>
          <a:p>
            <a:fld id="{C3D235C1-40E1-F041-B6D0-DEE922DB931C}" type="datetimeFigureOut">
              <a:rPr lang="en-US" smtClean="0"/>
              <a:t>8/3/23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73893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cy-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7" name="Date Placeholder 6"/>
          <p:cNvSpPr>
            <a:spLocks noGrp="1"/>
          </p:cNvSpPr>
          <p:nvPr>
            <p:ph type="dt" sz="half" idx="10"/>
          </p:nvPr>
        </p:nvSpPr>
        <p:spPr/>
        <p:txBody>
          <a:bodyPr/>
          <a:lstStyle/>
          <a:p>
            <a:fld id="{C3D235C1-40E1-F041-B6D0-DEE922DB931C}" type="datetimeFigureOut">
              <a:rPr lang="en-US" smtClean="0"/>
              <a:t>8/3/23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47492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Date Placeholder 2"/>
          <p:cNvSpPr>
            <a:spLocks noGrp="1"/>
          </p:cNvSpPr>
          <p:nvPr>
            <p:ph type="dt" sz="half" idx="10"/>
          </p:nvPr>
        </p:nvSpPr>
        <p:spPr/>
        <p:txBody>
          <a:bodyPr/>
          <a:lstStyle/>
          <a:p>
            <a:fld id="{C3D235C1-40E1-F041-B6D0-DEE922DB931C}" type="datetimeFigureOut">
              <a:rPr lang="en-US" smtClean="0"/>
              <a:t>8/3/23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41441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235C1-40E1-F041-B6D0-DEE922DB931C}" type="datetimeFigureOut">
              <a:rPr lang="en-US" smtClean="0"/>
              <a:t>8/3/23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24678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cy-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a:t>Click to edit Master text styles</a:t>
            </a:r>
          </a:p>
        </p:txBody>
      </p:sp>
      <p:sp>
        <p:nvSpPr>
          <p:cNvPr id="5" name="Date Placeholder 4"/>
          <p:cNvSpPr>
            <a:spLocks noGrp="1"/>
          </p:cNvSpPr>
          <p:nvPr>
            <p:ph type="dt" sz="half" idx="10"/>
          </p:nvPr>
        </p:nvSpPr>
        <p:spPr/>
        <p:txBody>
          <a:bodyPr/>
          <a:lstStyle/>
          <a:p>
            <a:fld id="{C3D235C1-40E1-F041-B6D0-DEE922DB931C}" type="datetimeFigureOut">
              <a:rPr lang="en-US" smtClean="0"/>
              <a:t>8/3/23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31859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cy-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a:t>Click to edit Master text styles</a:t>
            </a:r>
          </a:p>
        </p:txBody>
      </p:sp>
      <p:sp>
        <p:nvSpPr>
          <p:cNvPr id="5" name="Date Placeholder 4"/>
          <p:cNvSpPr>
            <a:spLocks noGrp="1"/>
          </p:cNvSpPr>
          <p:nvPr>
            <p:ph type="dt" sz="half" idx="10"/>
          </p:nvPr>
        </p:nvSpPr>
        <p:spPr/>
        <p:txBody>
          <a:bodyPr/>
          <a:lstStyle/>
          <a:p>
            <a:fld id="{C3D235C1-40E1-F041-B6D0-DEE922DB931C}" type="datetimeFigureOut">
              <a:rPr lang="en-US" smtClean="0"/>
              <a:t>8/3/23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76D8-39A2-4E40-A60D-33925056D20C}" type="slidenum">
              <a:rPr lang="en-US" smtClean="0"/>
              <a:t>‹#›</a:t>
            </a:fld>
            <a:endParaRPr lang="en-US"/>
          </a:p>
        </p:txBody>
      </p:sp>
    </p:spTree>
    <p:extLst>
      <p:ext uri="{BB962C8B-B14F-4D97-AF65-F5344CB8AC3E}">
        <p14:creationId xmlns:p14="http://schemas.microsoft.com/office/powerpoint/2010/main" val="72890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y-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D235C1-40E1-F041-B6D0-DEE922DB931C}" type="datetimeFigureOut">
              <a:rPr lang="en-US" smtClean="0"/>
              <a:t>8/3/23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0C76D8-39A2-4E40-A60D-33925056D20C}" type="slidenum">
              <a:rPr lang="en-US" smtClean="0"/>
              <a:t>‹#›</a:t>
            </a:fld>
            <a:endParaRPr lang="en-US"/>
          </a:p>
        </p:txBody>
      </p:sp>
      <p:sp>
        <p:nvSpPr>
          <p:cNvPr id="7" name="Rectangle 6"/>
          <p:cNvSpPr>
            <a:spLocks noChangeArrowheads="1"/>
          </p:cNvSpPr>
          <p:nvPr userDrawn="1"/>
        </p:nvSpPr>
        <p:spPr bwMode="auto">
          <a:xfrm>
            <a:off x="-9722" y="-6551"/>
            <a:ext cx="9167090" cy="1110685"/>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pic>
        <p:nvPicPr>
          <p:cNvPr id="8" name="Picture 6" descr="CU logo.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058" y="205368"/>
            <a:ext cx="671230" cy="680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ogo&#10;&#10;Description automatically generated">
            <a:extLst>
              <a:ext uri="{FF2B5EF4-FFF2-40B4-BE49-F238E27FC236}">
                <a16:creationId xmlns:a16="http://schemas.microsoft.com/office/drawing/2014/main" id="{257BB2D7-F6AF-4181-BF9C-D48EF5662242}"/>
              </a:ext>
            </a:extLst>
          </p:cNvPr>
          <p:cNvPicPr>
            <a:picLocks noChangeAspect="1"/>
          </p:cNvPicPr>
          <p:nvPr userDrawn="1"/>
        </p:nvPicPr>
        <p:blipFill>
          <a:blip r:embed="rId14"/>
          <a:stretch>
            <a:fillRect/>
          </a:stretch>
        </p:blipFill>
        <p:spPr>
          <a:xfrm>
            <a:off x="7091616" y="240506"/>
            <a:ext cx="1954729" cy="647702"/>
          </a:xfrm>
          <a:prstGeom prst="rect">
            <a:avLst/>
          </a:prstGeom>
        </p:spPr>
      </p:pic>
    </p:spTree>
    <p:extLst>
      <p:ext uri="{BB962C8B-B14F-4D97-AF65-F5344CB8AC3E}">
        <p14:creationId xmlns:p14="http://schemas.microsoft.com/office/powerpoint/2010/main" val="375204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ergy.gov/eere/geothermal/geothermal-heat-pumps" TargetMode="External"/><Relationship Id="rId2" Type="http://schemas.openxmlformats.org/officeDocument/2006/relationships/hyperlink" Target="https://www.energy.gov/eere/geothermal/electricity-generation" TargetMode="External"/><Relationship Id="rId1" Type="http://schemas.openxmlformats.org/officeDocument/2006/relationships/slideLayout" Target="../slideLayouts/slideLayout2.xml"/><Relationship Id="rId4" Type="http://schemas.openxmlformats.org/officeDocument/2006/relationships/hyperlink" Target="https://www.energy.gov/eere/geothermal/geothermal-basic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nergy.gov/eere/water/how-hydropower-works" TargetMode="External"/><Relationship Id="rId2" Type="http://schemas.openxmlformats.org/officeDocument/2006/relationships/hyperlink" Target="https://www.energy.gov/eere/water/types-hydropower-pla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nergy.gov/eere/wind/how-do-wind-turbines-wor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PV%20system%20design%20by%20Narmeen.x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7346975" TargetMode="External"/><Relationship Id="rId2" Type="http://schemas.openxmlformats.org/officeDocument/2006/relationships/hyperlink" Target="https://ieeexplore.ieee.org/document/706243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nning for climate change"/>
          <p:cNvSpPr txBox="1">
            <a:spLocks noGrp="1"/>
          </p:cNvSpPr>
          <p:nvPr>
            <p:ph type="title"/>
          </p:nvPr>
        </p:nvSpPr>
        <p:spPr>
          <a:xfrm>
            <a:off x="1277688" y="1657570"/>
            <a:ext cx="5334868" cy="2372375"/>
          </a:xfrm>
          <a:prstGeom prst="rect">
            <a:avLst/>
          </a:prstGeom>
          <a:solidFill>
            <a:schemeClr val="accent1">
              <a:lumMod val="20000"/>
              <a:lumOff val="80000"/>
            </a:schemeClr>
          </a:solidFill>
        </p:spPr>
        <p:txBody>
          <a:bodyPr>
            <a:noAutofit/>
          </a:bodyPr>
          <a:lstStyle/>
          <a:p>
            <a:pPr algn="l"/>
            <a:r>
              <a:rPr lang="en-GB" sz="3200" b="0" cap="none" spc="0" dirty="0">
                <a:ln w="0"/>
                <a:solidFill>
                  <a:schemeClr val="tx1"/>
                </a:solidFill>
                <a:effectLst>
                  <a:outerShdw blurRad="38100" dist="19050" dir="2700000" algn="tl" rotWithShape="0">
                    <a:schemeClr val="dk1">
                      <a:alpha val="40000"/>
                    </a:schemeClr>
                  </a:outerShdw>
                </a:effectLst>
              </a:rPr>
              <a:t>Workshop 6 – Renewable Energy, Conservation and Management</a:t>
            </a:r>
          </a:p>
        </p:txBody>
      </p:sp>
      <p:pic>
        <p:nvPicPr>
          <p:cNvPr id="4" name="Graphic 3">
            <a:extLst>
              <a:ext uri="{FF2B5EF4-FFF2-40B4-BE49-F238E27FC236}">
                <a16:creationId xmlns:a16="http://schemas.microsoft.com/office/drawing/2014/main" id="{48D9BF47-8E5C-C547-B159-A1EB59D17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4479" y="1226189"/>
            <a:ext cx="1976169" cy="538670"/>
          </a:xfrm>
          <a:prstGeom prst="rect">
            <a:avLst/>
          </a:prstGeom>
        </p:spPr>
      </p:pic>
      <p:pic>
        <p:nvPicPr>
          <p:cNvPr id="2050" name="Picture 2">
            <a:extLst>
              <a:ext uri="{FF2B5EF4-FFF2-40B4-BE49-F238E27FC236}">
                <a16:creationId xmlns:a16="http://schemas.microsoft.com/office/drawing/2014/main" id="{C0ABA3D1-5AC2-7C46-A91E-7FDC0F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1" y="1177070"/>
            <a:ext cx="951486" cy="961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D1C5178-122E-9CE2-7944-572AE4F6B503}"/>
              </a:ext>
            </a:extLst>
          </p:cNvPr>
          <p:cNvSpPr txBox="1"/>
          <p:nvPr/>
        </p:nvSpPr>
        <p:spPr>
          <a:xfrm>
            <a:off x="7013215" y="3303342"/>
            <a:ext cx="2121811" cy="1066311"/>
          </a:xfrm>
          <a:prstGeom prst="rect">
            <a:avLst/>
          </a:prstGeom>
          <a:noFill/>
        </p:spPr>
        <p:txBody>
          <a:bodyPr wrap="square" rtlCol="0">
            <a:normAutofit lnSpcReduction="10000"/>
          </a:bodyPr>
          <a:lstStyle/>
          <a:p>
            <a:r>
              <a:rPr lang="en-GB" dirty="0">
                <a:solidFill>
                  <a:srgbClr val="C00000"/>
                </a:solidFill>
              </a:rPr>
              <a:t>Narmeen Aamir</a:t>
            </a:r>
            <a:r>
              <a:rPr lang="en-GB" dirty="0"/>
              <a:t> </a:t>
            </a:r>
          </a:p>
          <a:p>
            <a:r>
              <a:rPr lang="en-GB" sz="1600" b="0" cap="none" spc="0" dirty="0">
                <a:ln w="0"/>
                <a:solidFill>
                  <a:schemeClr val="tx1"/>
                </a:solidFill>
                <a:effectLst>
                  <a:outerShdw blurRad="38100" dist="19050" dir="2700000" algn="tl" rotWithShape="0">
                    <a:schemeClr val="dk1">
                      <a:alpha val="40000"/>
                    </a:schemeClr>
                  </a:outerShdw>
                </a:effectLst>
              </a:rPr>
              <a:t>Fulbright Fellow, Illinois Institute of Technology; Co-founder, </a:t>
            </a:r>
            <a:r>
              <a:rPr lang="en-GB" sz="1600" b="0" cap="none" spc="0" dirty="0" err="1">
                <a:ln w="0"/>
                <a:solidFill>
                  <a:schemeClr val="tx1"/>
                </a:solidFill>
                <a:effectLst>
                  <a:outerShdw blurRad="38100" dist="19050" dir="2700000" algn="tl" rotWithShape="0">
                    <a:schemeClr val="dk1">
                      <a:alpha val="40000"/>
                    </a:schemeClr>
                  </a:outerShdw>
                </a:effectLst>
              </a:rPr>
              <a:t>Chabitech</a:t>
            </a:r>
            <a:endParaRPr lang="en-GB" sz="16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6972249" y="102121"/>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0D4777B-60B0-4D01-61E8-815F657B122E}"/>
              </a:ext>
            </a:extLst>
          </p:cNvPr>
          <p:cNvSpPr/>
          <p:nvPr/>
        </p:nvSpPr>
        <p:spPr>
          <a:xfrm>
            <a:off x="7065290" y="1935938"/>
            <a:ext cx="1376159" cy="1271623"/>
          </a:xfrm>
          <a:prstGeom prst="roundRect">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F08E99C-DD33-324C-9CBE-CB0B7EB1138F}"/>
              </a:ext>
            </a:extLst>
          </p:cNvPr>
          <p:cNvGrpSpPr/>
          <p:nvPr/>
        </p:nvGrpSpPr>
        <p:grpSpPr>
          <a:xfrm>
            <a:off x="501977" y="4413385"/>
            <a:ext cx="8140045" cy="721818"/>
            <a:chOff x="712313" y="6072597"/>
            <a:chExt cx="8140045" cy="721818"/>
          </a:xfrm>
        </p:grpSpPr>
        <p:pic>
          <p:nvPicPr>
            <p:cNvPr id="7" name="Picture 6" descr="A red sign with white text&#10;&#10;Description automatically generated with medium confidence">
              <a:extLst>
                <a:ext uri="{FF2B5EF4-FFF2-40B4-BE49-F238E27FC236}">
                  <a16:creationId xmlns:a16="http://schemas.microsoft.com/office/drawing/2014/main" id="{2E2522E9-BEFD-D5AD-BEE9-3F660E3D0A16}"/>
                </a:ext>
              </a:extLst>
            </p:cNvPr>
            <p:cNvPicPr>
              <a:picLocks noChangeAspect="1"/>
            </p:cNvPicPr>
            <p:nvPr/>
          </p:nvPicPr>
          <p:blipFill>
            <a:blip r:embed="rId7"/>
            <a:stretch>
              <a:fillRect/>
            </a:stretch>
          </p:blipFill>
          <p:spPr>
            <a:xfrm>
              <a:off x="712313" y="6148084"/>
              <a:ext cx="1320166" cy="646331"/>
            </a:xfrm>
            <a:prstGeom prst="rect">
              <a:avLst/>
            </a:prstGeom>
          </p:spPr>
        </p:pic>
        <p:pic>
          <p:nvPicPr>
            <p:cNvPr id="8" name="Picture 7" descr="A picture containing text, symbol, emblem, logo&#10;&#10;Description automatically generated">
              <a:extLst>
                <a:ext uri="{FF2B5EF4-FFF2-40B4-BE49-F238E27FC236}">
                  <a16:creationId xmlns:a16="http://schemas.microsoft.com/office/drawing/2014/main" id="{89920760-9840-EF8F-F485-A649A8D3B0D3}"/>
                </a:ext>
              </a:extLst>
            </p:cNvPr>
            <p:cNvPicPr>
              <a:picLocks noChangeAspect="1"/>
            </p:cNvPicPr>
            <p:nvPr/>
          </p:nvPicPr>
          <p:blipFill>
            <a:blip r:embed="rId8"/>
            <a:stretch>
              <a:fillRect/>
            </a:stretch>
          </p:blipFill>
          <p:spPr>
            <a:xfrm flipH="1">
              <a:off x="2118257" y="6074604"/>
              <a:ext cx="715618" cy="719811"/>
            </a:xfrm>
            <a:prstGeom prst="rect">
              <a:avLst/>
            </a:prstGeom>
          </p:spPr>
        </p:pic>
        <p:pic>
          <p:nvPicPr>
            <p:cNvPr id="9" name="Picture 8" descr="A picture containing symbol, logo, font, graphics&#10;&#10;Description automatically generated">
              <a:extLst>
                <a:ext uri="{FF2B5EF4-FFF2-40B4-BE49-F238E27FC236}">
                  <a16:creationId xmlns:a16="http://schemas.microsoft.com/office/drawing/2014/main" id="{2E0BB163-BDB1-A34B-CE07-02F8C6C517F0}"/>
                </a:ext>
              </a:extLst>
            </p:cNvPr>
            <p:cNvPicPr>
              <a:picLocks noChangeAspect="1"/>
            </p:cNvPicPr>
            <p:nvPr/>
          </p:nvPicPr>
          <p:blipFill>
            <a:blip r:embed="rId9"/>
            <a:stretch>
              <a:fillRect/>
            </a:stretch>
          </p:blipFill>
          <p:spPr>
            <a:xfrm>
              <a:off x="2985297" y="6116080"/>
              <a:ext cx="701940" cy="658457"/>
            </a:xfrm>
            <a:prstGeom prst="rect">
              <a:avLst/>
            </a:prstGeom>
          </p:spPr>
        </p:pic>
        <p:pic>
          <p:nvPicPr>
            <p:cNvPr id="10" name="Picture 9" descr="A bird on a branch&#10;&#10;Description automatically generated with low confidence">
              <a:extLst>
                <a:ext uri="{FF2B5EF4-FFF2-40B4-BE49-F238E27FC236}">
                  <a16:creationId xmlns:a16="http://schemas.microsoft.com/office/drawing/2014/main" id="{206C96BD-CF28-A6B4-5250-6DD8C0B33FDB}"/>
                </a:ext>
              </a:extLst>
            </p:cNvPr>
            <p:cNvPicPr>
              <a:picLocks noChangeAspect="1"/>
            </p:cNvPicPr>
            <p:nvPr/>
          </p:nvPicPr>
          <p:blipFill>
            <a:blip r:embed="rId10"/>
            <a:stretch>
              <a:fillRect/>
            </a:stretch>
          </p:blipFill>
          <p:spPr>
            <a:xfrm>
              <a:off x="3838659" y="6083864"/>
              <a:ext cx="701940" cy="701940"/>
            </a:xfrm>
            <a:prstGeom prst="rect">
              <a:avLst/>
            </a:prstGeom>
          </p:spPr>
        </p:pic>
        <p:pic>
          <p:nvPicPr>
            <p:cNvPr id="11" name="Picture 10" descr="A close-up of a logo&#10;&#10;Description automatically generated with medium confidence">
              <a:extLst>
                <a:ext uri="{FF2B5EF4-FFF2-40B4-BE49-F238E27FC236}">
                  <a16:creationId xmlns:a16="http://schemas.microsoft.com/office/drawing/2014/main" id="{F02A18FC-DD3F-C1E0-5117-33DEC4DB809D}"/>
                </a:ext>
              </a:extLst>
            </p:cNvPr>
            <p:cNvPicPr>
              <a:picLocks noChangeAspect="1"/>
            </p:cNvPicPr>
            <p:nvPr/>
          </p:nvPicPr>
          <p:blipFill>
            <a:blip r:embed="rId11"/>
            <a:stretch>
              <a:fillRect/>
            </a:stretch>
          </p:blipFill>
          <p:spPr>
            <a:xfrm>
              <a:off x="4692021" y="6072597"/>
              <a:ext cx="701940" cy="701940"/>
            </a:xfrm>
            <a:prstGeom prst="rect">
              <a:avLst/>
            </a:prstGeom>
          </p:spPr>
        </p:pic>
        <p:pic>
          <p:nvPicPr>
            <p:cNvPr id="12" name="Picture 11" descr="A picture containing black, darkness&#10;&#10;Description automatically generated">
              <a:extLst>
                <a:ext uri="{FF2B5EF4-FFF2-40B4-BE49-F238E27FC236}">
                  <a16:creationId xmlns:a16="http://schemas.microsoft.com/office/drawing/2014/main" id="{734E35A8-E404-42F3-8CF8-AA44168357C7}"/>
                </a:ext>
              </a:extLst>
            </p:cNvPr>
            <p:cNvPicPr>
              <a:picLocks noChangeAspect="1"/>
            </p:cNvPicPr>
            <p:nvPr/>
          </p:nvPicPr>
          <p:blipFill>
            <a:blip r:embed="rId12"/>
            <a:stretch>
              <a:fillRect/>
            </a:stretch>
          </p:blipFill>
          <p:spPr>
            <a:xfrm>
              <a:off x="5524886" y="6189554"/>
              <a:ext cx="1377973" cy="563390"/>
            </a:xfrm>
            <a:prstGeom prst="rect">
              <a:avLst/>
            </a:prstGeom>
          </p:spPr>
        </p:pic>
        <p:pic>
          <p:nvPicPr>
            <p:cNvPr id="14" name="Picture 13" descr="A close up of a logo&#10;&#10;Description automatically generated with low confidence">
              <a:extLst>
                <a:ext uri="{FF2B5EF4-FFF2-40B4-BE49-F238E27FC236}">
                  <a16:creationId xmlns:a16="http://schemas.microsoft.com/office/drawing/2014/main" id="{700AABCC-C142-A1D2-5B9C-9C92AFA27618}"/>
                </a:ext>
              </a:extLst>
            </p:cNvPr>
            <p:cNvPicPr>
              <a:picLocks noChangeAspect="1"/>
            </p:cNvPicPr>
            <p:nvPr/>
          </p:nvPicPr>
          <p:blipFill>
            <a:blip r:embed="rId13">
              <a:alphaModFix amt="91000"/>
            </a:blip>
            <a:stretch>
              <a:fillRect/>
            </a:stretch>
          </p:blipFill>
          <p:spPr>
            <a:xfrm>
              <a:off x="7033784" y="6163377"/>
              <a:ext cx="1818574" cy="611160"/>
            </a:xfrm>
            <a:prstGeom prst="rect">
              <a:avLst/>
            </a:prstGeom>
          </p:spPr>
        </p:pic>
      </p:grpSp>
      <p:sp>
        <p:nvSpPr>
          <p:cNvPr id="15" name="TextBox 14">
            <a:extLst>
              <a:ext uri="{FF2B5EF4-FFF2-40B4-BE49-F238E27FC236}">
                <a16:creationId xmlns:a16="http://schemas.microsoft.com/office/drawing/2014/main" id="{E64859E5-1C20-E02F-CD64-8838E57303F8}"/>
              </a:ext>
            </a:extLst>
          </p:cNvPr>
          <p:cNvSpPr txBox="1"/>
          <p:nvPr/>
        </p:nvSpPr>
        <p:spPr>
          <a:xfrm>
            <a:off x="1162060" y="306886"/>
            <a:ext cx="6426759" cy="523220"/>
          </a:xfrm>
          <a:prstGeom prst="rect">
            <a:avLst/>
          </a:prstGeom>
          <a:noFill/>
          <a:effectLst>
            <a:reflection blurRad="6350" stA="52000" endA="300" endPos="35000" dir="5400000" sy="-100000" algn="bl" rotWithShape="0"/>
          </a:effectLst>
        </p:spPr>
        <p:txBody>
          <a:bodyPr wrap="none" rtlCol="0">
            <a:spAutoFit/>
          </a:bodyPr>
          <a:lstStyle/>
          <a:p>
            <a:r>
              <a:rPr lang="en-GB" sz="2800" dirty="0">
                <a:solidFill>
                  <a:schemeClr val="bg2"/>
                </a:solidFill>
              </a:rPr>
              <a:t>Resilient Housing Design in Fragile Settings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Good Insulation</a:t>
            </a:r>
          </a:p>
        </p:txBody>
      </p:sp>
      <p:sp>
        <p:nvSpPr>
          <p:cNvPr id="3" name="Content Placeholder 2"/>
          <p:cNvSpPr>
            <a:spLocks noGrp="1"/>
          </p:cNvSpPr>
          <p:nvPr>
            <p:ph idx="1"/>
          </p:nvPr>
        </p:nvSpPr>
        <p:spPr/>
        <p:txBody>
          <a:bodyPr>
            <a:normAutofit lnSpcReduction="10000"/>
          </a:bodyPr>
          <a:lstStyle/>
          <a:p>
            <a:r>
              <a:rPr lang="en-US" dirty="0"/>
              <a:t>Isolating the outer environment from inside </a:t>
            </a:r>
          </a:p>
          <a:p>
            <a:endParaRPr lang="en-US" dirty="0"/>
          </a:p>
          <a:p>
            <a:r>
              <a:rPr lang="en-US" dirty="0"/>
              <a:t>Lower effort required to maintain desired temperature</a:t>
            </a:r>
          </a:p>
          <a:p>
            <a:endParaRPr lang="en-US" dirty="0"/>
          </a:p>
          <a:p>
            <a:r>
              <a:rPr lang="en-US" dirty="0"/>
              <a:t>Lesser impact of heat/cold from outside </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45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Energy Management</a:t>
            </a:r>
          </a:p>
        </p:txBody>
      </p:sp>
      <p:sp>
        <p:nvSpPr>
          <p:cNvPr id="3" name="Content Placeholder 2"/>
          <p:cNvSpPr>
            <a:spLocks noGrp="1"/>
          </p:cNvSpPr>
          <p:nvPr>
            <p:ph idx="1"/>
          </p:nvPr>
        </p:nvSpPr>
        <p:spPr/>
        <p:txBody>
          <a:bodyPr>
            <a:normAutofit fontScale="85000" lnSpcReduction="20000"/>
          </a:bodyPr>
          <a:lstStyle/>
          <a:p>
            <a:r>
              <a:rPr lang="en-US" dirty="0"/>
              <a:t>Running appliances at off-peak hours</a:t>
            </a:r>
          </a:p>
          <a:p>
            <a:pPr marL="0" indent="0">
              <a:buNone/>
            </a:pPr>
            <a:endParaRPr lang="en-US" dirty="0"/>
          </a:p>
          <a:p>
            <a:r>
              <a:rPr lang="en-US" dirty="0"/>
              <a:t>“straightening the curve”</a:t>
            </a:r>
          </a:p>
          <a:p>
            <a:endParaRPr lang="en-US" dirty="0"/>
          </a:p>
          <a:p>
            <a:r>
              <a:rPr lang="en-US" dirty="0"/>
              <a:t>The </a:t>
            </a:r>
            <a:r>
              <a:rPr lang="en-US" dirty="0">
                <a:solidFill>
                  <a:srgbClr val="0070C0"/>
                </a:solidFill>
              </a:rPr>
              <a:t>Home Energy Manager </a:t>
            </a:r>
            <a:r>
              <a:rPr lang="en-US" dirty="0"/>
              <a:t>is designed to control and optimize on-site energy generation and consumption, such as by running the dishwasher or clothes dryer at times when the solar panels are operating, and not during peak times</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61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8" y="118297"/>
            <a:ext cx="7828767" cy="857250"/>
          </a:xfrm>
        </p:spPr>
        <p:txBody>
          <a:bodyPr>
            <a:normAutofit/>
          </a:bodyPr>
          <a:lstStyle/>
          <a:p>
            <a:r>
              <a:rPr lang="en-US" sz="4000" dirty="0">
                <a:solidFill>
                  <a:schemeClr val="bg1"/>
                </a:solidFill>
              </a:rPr>
              <a:t>Energy Efficient Appliances</a:t>
            </a:r>
          </a:p>
        </p:txBody>
      </p:sp>
      <p:sp>
        <p:nvSpPr>
          <p:cNvPr id="3" name="Content Placeholder 2"/>
          <p:cNvSpPr>
            <a:spLocks noGrp="1"/>
          </p:cNvSpPr>
          <p:nvPr>
            <p:ph idx="1"/>
          </p:nvPr>
        </p:nvSpPr>
        <p:spPr/>
        <p:txBody>
          <a:bodyPr/>
          <a:lstStyle/>
          <a:p>
            <a:r>
              <a:rPr lang="en-US" dirty="0"/>
              <a:t>Tier 3,4</a:t>
            </a:r>
          </a:p>
          <a:p>
            <a:r>
              <a:rPr lang="en-US" dirty="0"/>
              <a:t>CEE Advanced Tier Rating</a:t>
            </a:r>
          </a:p>
          <a:p>
            <a:r>
              <a:rPr lang="en-US" dirty="0"/>
              <a:t>Energy Star Rating</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95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41"/>
            <a:ext cx="8229600" cy="857250"/>
          </a:xfrm>
        </p:spPr>
        <p:txBody>
          <a:bodyPr>
            <a:normAutofit/>
          </a:bodyPr>
          <a:lstStyle/>
          <a:p>
            <a:r>
              <a:rPr lang="en-US" sz="4000" dirty="0">
                <a:solidFill>
                  <a:schemeClr val="bg1"/>
                </a:solidFill>
              </a:rPr>
              <a:t>Smart Appliances/Devices</a:t>
            </a:r>
          </a:p>
        </p:txBody>
      </p:sp>
      <p:sp>
        <p:nvSpPr>
          <p:cNvPr id="3" name="Content Placeholder 2"/>
          <p:cNvSpPr>
            <a:spLocks noGrp="1"/>
          </p:cNvSpPr>
          <p:nvPr>
            <p:ph idx="1"/>
          </p:nvPr>
        </p:nvSpPr>
        <p:spPr/>
        <p:txBody>
          <a:bodyPr>
            <a:normAutofit fontScale="77500" lnSpcReduction="20000"/>
          </a:bodyPr>
          <a:lstStyle/>
          <a:p>
            <a:r>
              <a:rPr lang="en-US" dirty="0"/>
              <a:t>The use of BMS (Building Management System)</a:t>
            </a:r>
          </a:p>
          <a:p>
            <a:endParaRPr lang="en-US" dirty="0"/>
          </a:p>
          <a:p>
            <a:r>
              <a:rPr lang="en-US" dirty="0"/>
              <a:t>Easy </a:t>
            </a:r>
            <a:r>
              <a:rPr lang="en-US" dirty="0" err="1"/>
              <a:t>peasy</a:t>
            </a:r>
            <a:r>
              <a:rPr lang="en-US" dirty="0"/>
              <a:t>: </a:t>
            </a:r>
            <a:r>
              <a:rPr lang="en-US" dirty="0" err="1"/>
              <a:t>IoT</a:t>
            </a:r>
            <a:endParaRPr lang="en-US" dirty="0"/>
          </a:p>
          <a:p>
            <a:endParaRPr lang="en-US" dirty="0"/>
          </a:p>
          <a:p>
            <a:r>
              <a:rPr lang="en-US" dirty="0"/>
              <a:t>You can apply scheduling based on certain scenarios</a:t>
            </a:r>
          </a:p>
          <a:p>
            <a:endParaRPr lang="en-US" dirty="0"/>
          </a:p>
          <a:p>
            <a:r>
              <a:rPr lang="en-US" dirty="0"/>
              <a:t>For example: Automate shades/drapes for daylight harvesting to minimize the need for electric lights during the day</a:t>
            </a:r>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2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09" y="386042"/>
            <a:ext cx="8229600" cy="857250"/>
          </a:xfrm>
        </p:spPr>
        <p:txBody>
          <a:bodyPr>
            <a:normAutofit fontScale="90000"/>
          </a:bodyPr>
          <a:lstStyle/>
          <a:p>
            <a:r>
              <a:rPr lang="en-US" dirty="0">
                <a:solidFill>
                  <a:schemeClr val="bg1"/>
                </a:solidFill>
              </a:rPr>
              <a:t>Home Energy Monitoring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2 ways</a:t>
            </a:r>
          </a:p>
          <a:p>
            <a:r>
              <a:rPr lang="en-US" dirty="0"/>
              <a:t>Only monitoring</a:t>
            </a:r>
          </a:p>
          <a:p>
            <a:pPr lvl="1"/>
            <a:r>
              <a:rPr lang="en-US" dirty="0"/>
              <a:t>How much energy is used.</a:t>
            </a:r>
          </a:p>
          <a:p>
            <a:pPr lvl="1"/>
            <a:r>
              <a:rPr lang="en-US" dirty="0"/>
              <a:t>The owner has control (turning motors off yourself if usage is high).</a:t>
            </a:r>
          </a:p>
          <a:p>
            <a:pPr marL="0" indent="0">
              <a:buNone/>
            </a:pPr>
            <a:endParaRPr lang="en-US" dirty="0"/>
          </a:p>
          <a:p>
            <a:r>
              <a:rPr lang="en-US" dirty="0"/>
              <a:t>Monitoring and controlling</a:t>
            </a:r>
          </a:p>
          <a:p>
            <a:pPr lvl="1"/>
            <a:r>
              <a:rPr lang="en-US" dirty="0"/>
              <a:t>The system is intelligent enough to monitor and control itself.</a:t>
            </a:r>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68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96716"/>
            <a:ext cx="7772400" cy="1102519"/>
          </a:xfrm>
        </p:spPr>
        <p:txBody>
          <a:bodyPr/>
          <a:lstStyle/>
          <a:p>
            <a:r>
              <a:rPr lang="en-US" dirty="0"/>
              <a:t>Part II - Renewable Energies</a:t>
            </a:r>
          </a:p>
        </p:txBody>
      </p:sp>
      <p:sp>
        <p:nvSpPr>
          <p:cNvPr id="6" name="Rectangle 5"/>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9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Geo Thermal</a:t>
            </a:r>
          </a:p>
        </p:txBody>
      </p:sp>
      <p:sp>
        <p:nvSpPr>
          <p:cNvPr id="3" name="Content Placeholder 2"/>
          <p:cNvSpPr>
            <a:spLocks noGrp="1"/>
          </p:cNvSpPr>
          <p:nvPr>
            <p:ph idx="1"/>
          </p:nvPr>
        </p:nvSpPr>
        <p:spPr/>
        <p:txBody>
          <a:bodyPr>
            <a:normAutofit fontScale="77500" lnSpcReduction="20000"/>
          </a:bodyPr>
          <a:lstStyle/>
          <a:p>
            <a:r>
              <a:rPr lang="en-US" dirty="0"/>
              <a:t>Geothermal resources are reservoirs of hot water that exist at varying temperatures and depths below the Earth's surface. Mile-or-more-deep wells can be drilled into underground reservoirs to tap steam and very hot water that can be brought to the surface for use in a variety of applications, including </a:t>
            </a:r>
            <a:r>
              <a:rPr lang="en-US" b="1" dirty="0">
                <a:hlinkClick r:id="rId2"/>
              </a:rPr>
              <a:t>electricity generation</a:t>
            </a:r>
            <a:r>
              <a:rPr lang="en-US" dirty="0"/>
              <a:t>, direct use, and </a:t>
            </a:r>
            <a:r>
              <a:rPr lang="en-US" b="1" u="sng" dirty="0">
                <a:hlinkClick r:id="rId3"/>
              </a:rPr>
              <a:t>heating and cooling</a:t>
            </a:r>
            <a:r>
              <a:rPr lang="en-US" dirty="0"/>
              <a:t>. In the United States, most geothermal reservoirs are located in the western states.</a:t>
            </a:r>
          </a:p>
          <a:p>
            <a:r>
              <a:rPr lang="en-US" u="sng" dirty="0">
                <a:hlinkClick r:id="rId4"/>
              </a:rPr>
              <a:t>https://www.energy.gov/eere/geothermal/geothermal-basics</a:t>
            </a:r>
            <a:endParaRPr lang="en-US" dirty="0"/>
          </a:p>
          <a:p>
            <a:endParaRPr lang="en-US" dirty="0"/>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96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Hydro Power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Hydropower, or hydroelectric power, is a renewable source of energy that generates power by using a dam or diversion structure to alter the natural flow of a river or other body of water. Hydropower relies on the endless, constantly recharging system of the water cycle to produce electricity, using a fuel—water—that is not reduced or eliminated in the process. There are many </a:t>
            </a:r>
            <a:r>
              <a:rPr lang="en-US" b="1" dirty="0">
                <a:hlinkClick r:id="rId2"/>
              </a:rPr>
              <a:t>types of hydropower facilities</a:t>
            </a:r>
            <a:r>
              <a:rPr lang="en-US" dirty="0"/>
              <a:t>, though they are all powered by the kinetic energy of flowing water as it moves downstream. Hydropower utilizes turbines and generators to convert that kinetic energy into electricity, which is then fed into the electrical grid to power homes, businesses, and industries.</a:t>
            </a:r>
          </a:p>
          <a:p>
            <a:r>
              <a:rPr lang="en-US" u="sng" dirty="0">
                <a:hlinkClick r:id="rId3"/>
              </a:rPr>
              <a:t>https://www.energy.gov/eere/water/how-hydropower-works</a:t>
            </a:r>
            <a:endParaRPr lang="en-US" dirty="0"/>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42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Wind Energy</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wind turbine turns wind energy into electricity using the aerodynamic force from the rotor blades, which work like an airplane wing or helicopter rotor blade. When wind flows across the blade, the air pressure on one side of the blade decreases. The difference in air pressure across the two sides of the blade creates both lift and drag. The force of the lift is stronger than the drag and this causes the rotor to spin. The rotor connects to the generator, either directly (if it’s a direct drive turbine) or through a shaft and a series of gears (a gearbox) that speed up the rotation and allow for a physically smaller generator. This translation of aerodynamic force to rotation of a generator creates electricity. </a:t>
            </a:r>
          </a:p>
          <a:p>
            <a:r>
              <a:rPr lang="en-US" u="sng" dirty="0">
                <a:hlinkClick r:id="rId2"/>
              </a:rPr>
              <a:t>https://www.energy.gov/eere/wind/how-do-wind-turbines-work</a:t>
            </a:r>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63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Solar Energy</a:t>
            </a:r>
            <a:endParaRPr lang="en-US" dirty="0"/>
          </a:p>
        </p:txBody>
      </p:sp>
      <p:sp>
        <p:nvSpPr>
          <p:cNvPr id="3" name="Content Placeholder 2"/>
          <p:cNvSpPr>
            <a:spLocks noGrp="1"/>
          </p:cNvSpPr>
          <p:nvPr>
            <p:ph idx="1"/>
          </p:nvPr>
        </p:nvSpPr>
        <p:spPr/>
        <p:txBody>
          <a:bodyPr/>
          <a:lstStyle/>
          <a:p>
            <a:r>
              <a:rPr lang="en-US" dirty="0"/>
              <a:t>Sunlight when falls on the Photo Voltaic panels, produce voltage as a result of photo -electric effect.</a:t>
            </a:r>
          </a:p>
          <a:p>
            <a:r>
              <a:rPr lang="en-US" dirty="0"/>
              <a:t>Clean but unreliable. Really?</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23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96716"/>
            <a:ext cx="7772400" cy="1102519"/>
          </a:xfrm>
        </p:spPr>
        <p:txBody>
          <a:bodyPr/>
          <a:lstStyle/>
          <a:p>
            <a:r>
              <a:rPr lang="en-US" dirty="0"/>
              <a:t>Part I</a:t>
            </a:r>
          </a:p>
        </p:txBody>
      </p:sp>
      <p:sp>
        <p:nvSpPr>
          <p:cNvPr id="6" name="Rectangle 5"/>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43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PV System Design </a:t>
            </a:r>
            <a:endParaRPr lang="en-US" dirty="0"/>
          </a:p>
        </p:txBody>
      </p:sp>
      <p:pic>
        <p:nvPicPr>
          <p:cNvPr id="4" name="Picture 3" descr="https://www.electricaltechnology.org/wp-content/uploads/2020/07/How-to-Design-and-Install-a-Solar-PV-System.png"/>
          <p:cNvPicPr/>
          <p:nvPr/>
        </p:nvPicPr>
        <p:blipFill>
          <a:blip r:embed="rId2">
            <a:extLst>
              <a:ext uri="{28A0092B-C50C-407E-A947-70E740481C1C}">
                <a14:useLocalDpi xmlns:a14="http://schemas.microsoft.com/office/drawing/2010/main" val="0"/>
              </a:ext>
            </a:extLst>
          </a:blip>
          <a:srcRect/>
          <a:stretch>
            <a:fillRect/>
          </a:stretch>
        </p:blipFill>
        <p:spPr bwMode="auto">
          <a:xfrm>
            <a:off x="2204580" y="1205248"/>
            <a:ext cx="4499976" cy="3717481"/>
          </a:xfrm>
          <a:prstGeom prst="rect">
            <a:avLst/>
          </a:prstGeom>
          <a:noFill/>
          <a:ln>
            <a:noFill/>
          </a:ln>
        </p:spPr>
      </p:pic>
      <p:sp>
        <p:nvSpPr>
          <p:cNvPr id="5" name="Rectangle 4"/>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45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Components Required</a:t>
            </a:r>
            <a:endParaRPr lang="en-US" dirty="0"/>
          </a:p>
        </p:txBody>
      </p:sp>
      <p:sp>
        <p:nvSpPr>
          <p:cNvPr id="4" name="Content Placeholder 3"/>
          <p:cNvSpPr>
            <a:spLocks noGrp="1"/>
          </p:cNvSpPr>
          <p:nvPr>
            <p:ph idx="1"/>
          </p:nvPr>
        </p:nvSpPr>
        <p:spPr/>
        <p:txBody>
          <a:bodyPr>
            <a:normAutofit fontScale="85000" lnSpcReduction="20000"/>
          </a:bodyPr>
          <a:lstStyle/>
          <a:p>
            <a:r>
              <a:rPr lang="en-US" dirty="0"/>
              <a:t>Solar Panels</a:t>
            </a:r>
          </a:p>
          <a:p>
            <a:r>
              <a:rPr lang="en-US" dirty="0"/>
              <a:t>Charge Controller</a:t>
            </a:r>
          </a:p>
          <a:p>
            <a:r>
              <a:rPr lang="en-US" dirty="0"/>
              <a:t>Battery </a:t>
            </a:r>
          </a:p>
          <a:p>
            <a:r>
              <a:rPr lang="en-US" dirty="0"/>
              <a:t>Inverter </a:t>
            </a:r>
          </a:p>
          <a:p>
            <a:pPr marL="0" indent="0">
              <a:buNone/>
            </a:pPr>
            <a:r>
              <a:rPr lang="en-US" dirty="0"/>
              <a:t>Other Accessories </a:t>
            </a:r>
          </a:p>
          <a:p>
            <a:r>
              <a:rPr lang="en-US" dirty="0"/>
              <a:t>Frame for panel fitting </a:t>
            </a:r>
          </a:p>
          <a:p>
            <a:r>
              <a:rPr lang="en-US" dirty="0"/>
              <a:t>Distribution board, bus bar, connectors, breakers and Cables</a:t>
            </a:r>
          </a:p>
        </p:txBody>
      </p:sp>
      <p:sp>
        <p:nvSpPr>
          <p:cNvPr id="5" name="Rectangle 4"/>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03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Panel Mounting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Rack Mounting</a:t>
            </a:r>
          </a:p>
          <a:p>
            <a:r>
              <a:rPr lang="en-US" dirty="0"/>
              <a:t>Building-Integrated PV (BIPV).</a:t>
            </a:r>
          </a:p>
          <a:p>
            <a:r>
              <a:rPr lang="en-US" dirty="0"/>
              <a:t>Ideally the radiation angle must be perpendicular to the PV panel and practically as close as to 90 degrees.</a:t>
            </a:r>
          </a:p>
          <a:p>
            <a:r>
              <a:rPr lang="en-US" dirty="0"/>
              <a:t>Panels should be facing south for northern hemisphere countries.</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73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88932" y="1103946"/>
            <a:ext cx="7568852" cy="3939345"/>
          </a:xfrm>
          <a:prstGeom prst="rect">
            <a:avLst/>
          </a:prstGeom>
        </p:spPr>
      </p:pic>
      <p:sp>
        <p:nvSpPr>
          <p:cNvPr id="3" name="Rectangle 2"/>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14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Inverters</a:t>
            </a:r>
            <a:endParaRPr lang="en-US" dirty="0"/>
          </a:p>
        </p:txBody>
      </p:sp>
      <p:sp>
        <p:nvSpPr>
          <p:cNvPr id="3" name="Content Placeholder 2"/>
          <p:cNvSpPr>
            <a:spLocks noGrp="1"/>
          </p:cNvSpPr>
          <p:nvPr>
            <p:ph idx="1"/>
          </p:nvPr>
        </p:nvSpPr>
        <p:spPr/>
        <p:txBody>
          <a:bodyPr>
            <a:normAutofit lnSpcReduction="10000"/>
          </a:bodyPr>
          <a:lstStyle/>
          <a:p>
            <a:r>
              <a:rPr lang="en-US" dirty="0"/>
              <a:t>DC-AC conversion</a:t>
            </a:r>
          </a:p>
          <a:p>
            <a:r>
              <a:rPr lang="en-US" dirty="0"/>
              <a:t>One inverter VS. Micro inverters</a:t>
            </a:r>
          </a:p>
          <a:p>
            <a:r>
              <a:rPr lang="en-US" dirty="0"/>
              <a:t>“Smart inverters" for two-way communication between the inverter and the electrical utility. This can help balance supply and demand either automatically or via remote communication with utility operators</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80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Batteries</a:t>
            </a:r>
          </a:p>
        </p:txBody>
      </p:sp>
      <p:sp>
        <p:nvSpPr>
          <p:cNvPr id="3" name="Content Placeholder 2"/>
          <p:cNvSpPr>
            <a:spLocks noGrp="1"/>
          </p:cNvSpPr>
          <p:nvPr>
            <p:ph idx="1"/>
          </p:nvPr>
        </p:nvSpPr>
        <p:spPr/>
        <p:txBody>
          <a:bodyPr>
            <a:normAutofit fontScale="85000" lnSpcReduction="20000"/>
          </a:bodyPr>
          <a:lstStyle/>
          <a:p>
            <a:r>
              <a:rPr lang="en-US" dirty="0"/>
              <a:t>Batteries allow for the storage of solar photovoltaic energy, so we can use it to power our homes at night or when weather elements keep sunlight from reaching PV panels. Not only can they be used in homes, but batteries are playing an increasingly important role for utilities. As customers feed solar energy back into the grid, batteries can store it so it can be returned to customers at a later time. The increased use of batteries will help modernize and stabilize our country's electric grid</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124649" y="1908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35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016"/>
            <a:ext cx="8229600" cy="857250"/>
          </a:xfrm>
        </p:spPr>
        <p:txBody>
          <a:bodyPr>
            <a:normAutofit/>
          </a:bodyPr>
          <a:lstStyle/>
          <a:p>
            <a:r>
              <a:rPr lang="en-US" sz="3600" dirty="0">
                <a:solidFill>
                  <a:schemeClr val="bg1"/>
                </a:solidFill>
              </a:rPr>
              <a:t>Maximum Efficiency of Panels</a:t>
            </a:r>
          </a:p>
        </p:txBody>
      </p:sp>
      <p:sp>
        <p:nvSpPr>
          <p:cNvPr id="3" name="Content Placeholder 2"/>
          <p:cNvSpPr>
            <a:spLocks noGrp="1"/>
          </p:cNvSpPr>
          <p:nvPr>
            <p:ph idx="1"/>
          </p:nvPr>
        </p:nvSpPr>
        <p:spPr/>
        <p:txBody>
          <a:bodyPr>
            <a:normAutofit fontScale="92500" lnSpcReduction="20000"/>
          </a:bodyPr>
          <a:lstStyle/>
          <a:p>
            <a:r>
              <a:rPr lang="en-US" dirty="0"/>
              <a:t>There are two conditions for maximum efficiency from PV panels. 1) PV open circuit voltage should be greater than battery bank terminal voltage i.e. </a:t>
            </a:r>
            <a:r>
              <a:rPr lang="en-US" dirty="0" err="1"/>
              <a:t>Voc</a:t>
            </a:r>
            <a:r>
              <a:rPr lang="en-US" dirty="0"/>
              <a:t> &gt; </a:t>
            </a:r>
            <a:r>
              <a:rPr lang="en-US" dirty="0" err="1"/>
              <a:t>Vb</a:t>
            </a:r>
            <a:r>
              <a:rPr lang="en-US" dirty="0"/>
              <a:t> 2) Voltage difference between PV open circuit voltage and battery should be minimal.</a:t>
            </a:r>
          </a:p>
          <a:p>
            <a:r>
              <a:rPr lang="en-US" dirty="0"/>
              <a:t>Therefore, 100 watt panel which has an open circuit voltage of 16V is recommend because it has 13V for 90% day time</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10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Types of Batteries</a:t>
            </a:r>
          </a:p>
        </p:txBody>
      </p:sp>
      <p:sp>
        <p:nvSpPr>
          <p:cNvPr id="3" name="Content Placeholder 2"/>
          <p:cNvSpPr>
            <a:spLocks noGrp="1"/>
          </p:cNvSpPr>
          <p:nvPr>
            <p:ph idx="1"/>
          </p:nvPr>
        </p:nvSpPr>
        <p:spPr/>
        <p:txBody>
          <a:bodyPr/>
          <a:lstStyle/>
          <a:p>
            <a:r>
              <a:rPr lang="en-US" dirty="0"/>
              <a:t>Lead Acid</a:t>
            </a:r>
          </a:p>
          <a:p>
            <a:r>
              <a:rPr lang="en-US" dirty="0"/>
              <a:t>Gel Type</a:t>
            </a:r>
          </a:p>
          <a:p>
            <a:r>
              <a:rPr lang="en-US" dirty="0"/>
              <a:t>Dry Type</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6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Depth of Discharge</a:t>
            </a:r>
          </a:p>
        </p:txBody>
      </p:sp>
      <p:sp>
        <p:nvSpPr>
          <p:cNvPr id="3" name="Content Placeholder 2"/>
          <p:cNvSpPr>
            <a:spLocks noGrp="1"/>
          </p:cNvSpPr>
          <p:nvPr>
            <p:ph idx="1"/>
          </p:nvPr>
        </p:nvSpPr>
        <p:spPr/>
        <p:txBody>
          <a:bodyPr>
            <a:normAutofit fontScale="92500" lnSpcReduction="10000"/>
          </a:bodyPr>
          <a:lstStyle/>
          <a:p>
            <a:r>
              <a:rPr lang="en-US" dirty="0"/>
              <a:t>For example we have 100 Ah battery and depth of discharge is 20% it means that 20 ampere current could be discharged</a:t>
            </a:r>
          </a:p>
          <a:p>
            <a:r>
              <a:rPr lang="en-US" dirty="0"/>
              <a:t>Flooded battery perform best on 20% depth of discharge</a:t>
            </a:r>
          </a:p>
          <a:p>
            <a:r>
              <a:rPr lang="en-US" dirty="0"/>
              <a:t>Dry type has 50% depth of Discharge</a:t>
            </a:r>
          </a:p>
          <a:p>
            <a:r>
              <a:rPr lang="en-US" dirty="0"/>
              <a:t>Gel type has around 80% depth of Discharge</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487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Calculations</a:t>
            </a:r>
          </a:p>
        </p:txBody>
      </p:sp>
      <p:sp>
        <p:nvSpPr>
          <p:cNvPr id="3" name="Content Placeholder 2"/>
          <p:cNvSpPr>
            <a:spLocks noGrp="1"/>
          </p:cNvSpPr>
          <p:nvPr>
            <p:ph idx="1"/>
          </p:nvPr>
        </p:nvSpPr>
        <p:spPr/>
        <p:txBody>
          <a:bodyPr/>
          <a:lstStyle/>
          <a:p>
            <a:r>
              <a:rPr lang="en-US" dirty="0"/>
              <a:t>Let’s see an easy way: </a:t>
            </a:r>
            <a:r>
              <a:rPr lang="en-US" dirty="0">
                <a:hlinkClick r:id="rId2" action="ppaction://hlinkfile"/>
              </a:rPr>
              <a:t>Excel file</a:t>
            </a:r>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71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What is Zero Energy House?</a:t>
            </a:r>
          </a:p>
        </p:txBody>
      </p:sp>
      <p:sp>
        <p:nvSpPr>
          <p:cNvPr id="3" name="Content Placeholder 2"/>
          <p:cNvSpPr>
            <a:spLocks noGrp="1"/>
          </p:cNvSpPr>
          <p:nvPr>
            <p:ph idx="1"/>
          </p:nvPr>
        </p:nvSpPr>
        <p:spPr/>
        <p:txBody>
          <a:bodyPr/>
          <a:lstStyle/>
          <a:p>
            <a:r>
              <a:rPr lang="en-US" dirty="0"/>
              <a:t>Goal: produce as much energy, through renewable sources, as the home consumes in a year</a:t>
            </a:r>
          </a:p>
          <a:p>
            <a:r>
              <a:rPr lang="en-US" dirty="0"/>
              <a:t>Net zero utility bills.</a:t>
            </a:r>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535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Questions?</a:t>
            </a:r>
          </a:p>
        </p:txBody>
      </p:sp>
      <p:sp>
        <p:nvSpPr>
          <p:cNvPr id="6" name="Rectangle 5"/>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01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What is the need for it?</a:t>
            </a:r>
          </a:p>
        </p:txBody>
      </p:sp>
      <p:sp>
        <p:nvSpPr>
          <p:cNvPr id="3" name="Content Placeholder 2"/>
          <p:cNvSpPr>
            <a:spLocks noGrp="1"/>
          </p:cNvSpPr>
          <p:nvPr>
            <p:ph idx="1"/>
          </p:nvPr>
        </p:nvSpPr>
        <p:spPr/>
        <p:txBody>
          <a:bodyPr/>
          <a:lstStyle/>
          <a:p>
            <a:r>
              <a:rPr lang="en-US" dirty="0"/>
              <a:t>Reduction in green house emissions</a:t>
            </a:r>
          </a:p>
          <a:p>
            <a:r>
              <a:rPr lang="en-US" dirty="0"/>
              <a:t>Self-reliance in energy </a:t>
            </a:r>
          </a:p>
          <a:p>
            <a:r>
              <a:rPr lang="en-US" dirty="0"/>
              <a:t>Lesser load on the grids</a:t>
            </a:r>
          </a:p>
          <a:p>
            <a:r>
              <a:rPr lang="en-US" dirty="0"/>
              <a:t>Stability of over all system.</a:t>
            </a:r>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7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98" y="118297"/>
            <a:ext cx="8229600" cy="857250"/>
          </a:xfrm>
        </p:spPr>
        <p:txBody>
          <a:bodyPr>
            <a:normAutofit/>
          </a:bodyPr>
          <a:lstStyle/>
          <a:p>
            <a:r>
              <a:rPr lang="en-US" sz="2800" dirty="0">
                <a:solidFill>
                  <a:schemeClr val="bg1"/>
                </a:solidFill>
              </a:rPr>
              <a:t>How to design Electrical System for ZEH?</a:t>
            </a:r>
          </a:p>
        </p:txBody>
      </p:sp>
      <p:pic>
        <p:nvPicPr>
          <p:cNvPr id="4" name="Picture 3" descr="Net-Zero Home Design | Popular Net-Zero Home Plans | Net-Zero Energy"/>
          <p:cNvPicPr/>
          <p:nvPr/>
        </p:nvPicPr>
        <p:blipFill>
          <a:blip r:embed="rId2">
            <a:extLst>
              <a:ext uri="{28A0092B-C50C-407E-A947-70E740481C1C}">
                <a14:useLocalDpi xmlns:a14="http://schemas.microsoft.com/office/drawing/2010/main" val="0"/>
              </a:ext>
            </a:extLst>
          </a:blip>
          <a:srcRect/>
          <a:stretch>
            <a:fillRect/>
          </a:stretch>
        </p:blipFill>
        <p:spPr bwMode="auto">
          <a:xfrm>
            <a:off x="1990072" y="1089764"/>
            <a:ext cx="5275023" cy="4053736"/>
          </a:xfrm>
          <a:prstGeom prst="rect">
            <a:avLst/>
          </a:prstGeom>
          <a:noFill/>
          <a:ln>
            <a:noFill/>
          </a:ln>
        </p:spPr>
      </p:pic>
      <p:sp>
        <p:nvSpPr>
          <p:cNvPr id="5" name="Rectangle 4"/>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52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Strategical Approach</a:t>
            </a:r>
          </a:p>
        </p:txBody>
      </p:sp>
      <p:sp>
        <p:nvSpPr>
          <p:cNvPr id="3" name="Content Placeholder 2"/>
          <p:cNvSpPr>
            <a:spLocks noGrp="1"/>
          </p:cNvSpPr>
          <p:nvPr>
            <p:ph idx="1"/>
          </p:nvPr>
        </p:nvSpPr>
        <p:spPr/>
        <p:txBody>
          <a:bodyPr>
            <a:normAutofit fontScale="40000" lnSpcReduction="20000"/>
          </a:bodyPr>
          <a:lstStyle/>
          <a:p>
            <a:r>
              <a:rPr lang="en-US" dirty="0"/>
              <a:t>Choose an appropriate site (ample solar energy/wind energy)</a:t>
            </a:r>
          </a:p>
          <a:p>
            <a:endParaRPr lang="en-US" dirty="0"/>
          </a:p>
          <a:p>
            <a:r>
              <a:rPr lang="en-US" dirty="0"/>
              <a:t>Daylight saving techniques</a:t>
            </a:r>
          </a:p>
          <a:p>
            <a:endParaRPr lang="en-US" dirty="0"/>
          </a:p>
          <a:p>
            <a:r>
              <a:rPr lang="en-US" dirty="0"/>
              <a:t>Energy efficient lighting </a:t>
            </a:r>
          </a:p>
          <a:p>
            <a:endParaRPr lang="en-US" dirty="0"/>
          </a:p>
          <a:p>
            <a:r>
              <a:rPr lang="en-US" dirty="0"/>
              <a:t>Energy efficient appliances</a:t>
            </a:r>
          </a:p>
          <a:p>
            <a:endParaRPr lang="en-US" dirty="0"/>
          </a:p>
          <a:p>
            <a:r>
              <a:rPr lang="en-US" dirty="0"/>
              <a:t>Solar heating</a:t>
            </a:r>
          </a:p>
          <a:p>
            <a:endParaRPr lang="en-US" dirty="0"/>
          </a:p>
          <a:p>
            <a:r>
              <a:rPr lang="en-US" dirty="0"/>
              <a:t>Insulation</a:t>
            </a:r>
          </a:p>
          <a:p>
            <a:endParaRPr lang="en-US" dirty="0"/>
          </a:p>
          <a:p>
            <a:r>
              <a:rPr lang="en-US" dirty="0"/>
              <a:t>Add-ons</a:t>
            </a:r>
          </a:p>
          <a:p>
            <a:endParaRPr lang="en-US" dirty="0"/>
          </a:p>
          <a:p>
            <a:r>
              <a:rPr lang="en-US" dirty="0"/>
              <a:t>PV panels</a:t>
            </a:r>
          </a:p>
          <a:p>
            <a:endParaRPr lang="en-US" dirty="0"/>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71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Daylight Savings</a:t>
            </a:r>
          </a:p>
        </p:txBody>
      </p:sp>
      <p:sp>
        <p:nvSpPr>
          <p:cNvPr id="3" name="Content Placeholder 2"/>
          <p:cNvSpPr>
            <a:spLocks noGrp="1"/>
          </p:cNvSpPr>
          <p:nvPr>
            <p:ph idx="1"/>
          </p:nvPr>
        </p:nvSpPr>
        <p:spPr/>
        <p:txBody>
          <a:bodyPr>
            <a:normAutofit fontScale="40000" lnSpcReduction="20000"/>
          </a:bodyPr>
          <a:lstStyle/>
          <a:p>
            <a:r>
              <a:rPr lang="en-US" dirty="0"/>
              <a:t>Remember the ancient times</a:t>
            </a:r>
          </a:p>
          <a:p>
            <a:endParaRPr lang="en-US" dirty="0"/>
          </a:p>
          <a:p>
            <a:r>
              <a:rPr lang="en-US" dirty="0"/>
              <a:t>Daylight discussed in the holy scripture (Al-</a:t>
            </a:r>
            <a:r>
              <a:rPr lang="en-US" dirty="0" err="1"/>
              <a:t>Kahf</a:t>
            </a:r>
            <a:r>
              <a:rPr lang="en-US" dirty="0"/>
              <a:t>)</a:t>
            </a:r>
          </a:p>
          <a:p>
            <a:endParaRPr lang="en-US" dirty="0"/>
          </a:p>
          <a:p>
            <a:r>
              <a:rPr lang="en-US" dirty="0"/>
              <a:t>Daylight saving time</a:t>
            </a:r>
          </a:p>
          <a:p>
            <a:endParaRPr lang="en-US" dirty="0"/>
          </a:p>
          <a:p>
            <a:r>
              <a:rPr lang="en-US" dirty="0" err="1"/>
              <a:t>EnergyPlus</a:t>
            </a:r>
            <a:r>
              <a:rPr lang="en-US" dirty="0"/>
              <a:t> software has the capability to analyze daylight and energy flow in buildings</a:t>
            </a:r>
          </a:p>
          <a:p>
            <a:endParaRPr lang="en-US" dirty="0"/>
          </a:p>
          <a:p>
            <a:r>
              <a:rPr lang="en-US" dirty="0"/>
              <a:t>Roof domes affect the energy required for lighting, heating and cooling </a:t>
            </a:r>
          </a:p>
          <a:p>
            <a:endParaRPr lang="en-US" dirty="0"/>
          </a:p>
          <a:p>
            <a:r>
              <a:rPr lang="en-US" dirty="0"/>
              <a:t>Use of mirrors</a:t>
            </a:r>
          </a:p>
          <a:p>
            <a:endParaRPr lang="en-US" dirty="0"/>
          </a:p>
          <a:p>
            <a:r>
              <a:rPr lang="en-US" dirty="0"/>
              <a:t>Choosing colors for the rooms</a:t>
            </a:r>
          </a:p>
          <a:p>
            <a:endParaRPr lang="en-US" dirty="0"/>
          </a:p>
          <a:p>
            <a:pPr marL="0" indent="0">
              <a:buNone/>
            </a:pPr>
            <a:r>
              <a:rPr lang="en-US" dirty="0">
                <a:hlinkClick r:id="rId2"/>
              </a:rPr>
              <a:t>https://ieeexplore.ieee.org/document/7062436</a:t>
            </a:r>
            <a:endParaRPr lang="en-US" dirty="0"/>
          </a:p>
          <a:p>
            <a:pPr marL="0" indent="0">
              <a:buNone/>
            </a:pPr>
            <a:r>
              <a:rPr lang="en-US" dirty="0">
                <a:hlinkClick r:id="rId3"/>
              </a:rPr>
              <a:t>https://ieeexplore.ieee.org/document/7346975</a:t>
            </a:r>
            <a:endParaRPr lang="en-US" dirty="0"/>
          </a:p>
          <a:p>
            <a:endParaRPr lang="en-US" dirty="0"/>
          </a:p>
          <a:p>
            <a:endParaRPr lang="en-US" dirty="0"/>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73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Energy Efficient Lighting</a:t>
            </a:r>
          </a:p>
        </p:txBody>
      </p:sp>
      <p:sp>
        <p:nvSpPr>
          <p:cNvPr id="3" name="Content Placeholder 2"/>
          <p:cNvSpPr>
            <a:spLocks noGrp="1"/>
          </p:cNvSpPr>
          <p:nvPr>
            <p:ph idx="1"/>
          </p:nvPr>
        </p:nvSpPr>
        <p:spPr/>
        <p:txBody>
          <a:bodyPr>
            <a:normAutofit lnSpcReduction="10000"/>
          </a:bodyPr>
          <a:lstStyle/>
          <a:p>
            <a:r>
              <a:rPr lang="en-US" dirty="0"/>
              <a:t>Light emitting diodes (LEDs), Compact fluorescent light (CFLs) </a:t>
            </a:r>
          </a:p>
          <a:p>
            <a:endParaRPr lang="en-US" dirty="0"/>
          </a:p>
          <a:p>
            <a:r>
              <a:rPr lang="en-US" dirty="0"/>
              <a:t>Choose appropriate Lux levels (</a:t>
            </a:r>
            <a:r>
              <a:rPr lang="en-US" dirty="0" err="1"/>
              <a:t>DiaLUX</a:t>
            </a:r>
            <a:r>
              <a:rPr lang="en-US" dirty="0"/>
              <a:t>)</a:t>
            </a:r>
          </a:p>
          <a:p>
            <a:endParaRPr lang="en-US" dirty="0"/>
          </a:p>
          <a:p>
            <a:r>
              <a:rPr lang="en-US" dirty="0"/>
              <a:t>Soil lamps?</a:t>
            </a:r>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41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75" y="93245"/>
            <a:ext cx="8229600" cy="857250"/>
          </a:xfrm>
        </p:spPr>
        <p:txBody>
          <a:bodyPr>
            <a:normAutofit/>
          </a:bodyPr>
          <a:lstStyle/>
          <a:p>
            <a:r>
              <a:rPr lang="en-US" sz="3600" dirty="0">
                <a:solidFill>
                  <a:schemeClr val="bg1"/>
                </a:solidFill>
              </a:rPr>
              <a:t>Solar Heating</a:t>
            </a:r>
          </a:p>
        </p:txBody>
      </p:sp>
      <p:sp>
        <p:nvSpPr>
          <p:cNvPr id="3" name="Content Placeholder 2"/>
          <p:cNvSpPr>
            <a:spLocks noGrp="1"/>
          </p:cNvSpPr>
          <p:nvPr>
            <p:ph idx="1"/>
          </p:nvPr>
        </p:nvSpPr>
        <p:spPr/>
        <p:txBody>
          <a:bodyPr>
            <a:normAutofit fontScale="70000" lnSpcReduction="20000"/>
          </a:bodyPr>
          <a:lstStyle/>
          <a:p>
            <a:r>
              <a:rPr lang="en-US" dirty="0"/>
              <a:t>Solar hot water heater</a:t>
            </a:r>
          </a:p>
          <a:p>
            <a:endParaRPr lang="en-US" dirty="0"/>
          </a:p>
          <a:p>
            <a:r>
              <a:rPr lang="en-US" dirty="0"/>
              <a:t>Collects heat as the sun shines through south-facing windows and retains it in materials that store heat, known as thermal mass. </a:t>
            </a:r>
            <a:r>
              <a:rPr lang="en-US" dirty="0">
                <a:solidFill>
                  <a:srgbClr val="0070C0"/>
                </a:solidFill>
              </a:rPr>
              <a:t>What about sunlight in summers?</a:t>
            </a:r>
          </a:p>
          <a:p>
            <a:endParaRPr lang="en-US" dirty="0">
              <a:solidFill>
                <a:srgbClr val="0070C0"/>
              </a:solidFill>
            </a:endParaRPr>
          </a:p>
          <a:p>
            <a:r>
              <a:rPr lang="en-US" b="1" dirty="0"/>
              <a:t>Indirect circulation systems</a:t>
            </a:r>
            <a:br>
              <a:rPr lang="en-US" dirty="0"/>
            </a:br>
            <a:r>
              <a:rPr lang="en-US" dirty="0"/>
              <a:t>Pumps circulate a non-freezing, heat transfer fluid through the collectors and a heat exchanger. This heats the water that then flows into the home. They are popular in climates prone to freezing temperatures.</a:t>
            </a:r>
          </a:p>
          <a:p>
            <a:endParaRPr lang="en-US" dirty="0"/>
          </a:p>
        </p:txBody>
      </p:sp>
      <p:sp>
        <p:nvSpPr>
          <p:cNvPr id="4" name="Rectangle 3"/>
          <p:cNvSpPr/>
          <p:nvPr/>
        </p:nvSpPr>
        <p:spPr>
          <a:xfrm>
            <a:off x="6972249" y="38483"/>
            <a:ext cx="2108399" cy="989556"/>
          </a:xfrm>
          <a:prstGeom prst="rect">
            <a:avLst/>
          </a:prstGeom>
          <a:solidFill>
            <a:srgbClr val="001E3D"/>
          </a:solidFill>
          <a:ln>
            <a:solidFill>
              <a:srgbClr val="001E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888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1632</Words>
  <Application>Microsoft Macintosh PowerPoint</Application>
  <PresentationFormat>On-screen Show (16:9)</PresentationFormat>
  <Paragraphs>161</Paragraphs>
  <Slides>30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Workshop 6 – Renewable Energy, Conservation and Management</vt:lpstr>
      <vt:lpstr>Part I</vt:lpstr>
      <vt:lpstr>What is Zero Energy House?</vt:lpstr>
      <vt:lpstr>What is the need for it?</vt:lpstr>
      <vt:lpstr>How to design Electrical System for ZEH?</vt:lpstr>
      <vt:lpstr>Strategical Approach</vt:lpstr>
      <vt:lpstr>Daylight Savings</vt:lpstr>
      <vt:lpstr>Energy Efficient Lighting</vt:lpstr>
      <vt:lpstr>Solar Heating</vt:lpstr>
      <vt:lpstr>Good Insulation</vt:lpstr>
      <vt:lpstr>Energy Management</vt:lpstr>
      <vt:lpstr>Energy Efficient Appliances</vt:lpstr>
      <vt:lpstr>Smart Appliances/Devices</vt:lpstr>
      <vt:lpstr>Home Energy Monitoring </vt:lpstr>
      <vt:lpstr>Part II - Renewable Energies</vt:lpstr>
      <vt:lpstr>Geo Thermal</vt:lpstr>
      <vt:lpstr>Hydro Power</vt:lpstr>
      <vt:lpstr>Wind Energy</vt:lpstr>
      <vt:lpstr>Solar Energy</vt:lpstr>
      <vt:lpstr>PV System Design </vt:lpstr>
      <vt:lpstr>Components Required</vt:lpstr>
      <vt:lpstr>Panel Mounting</vt:lpstr>
      <vt:lpstr>PowerPoint Presentation</vt:lpstr>
      <vt:lpstr>Inverters</vt:lpstr>
      <vt:lpstr>Batteries</vt:lpstr>
      <vt:lpstr>Maximum Efficiency of Panels</vt:lpstr>
      <vt:lpstr>Types of Batteries</vt:lpstr>
      <vt:lpstr>Depth of Discharge</vt:lpstr>
      <vt:lpstr>Calculations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Pathways for Renewable Energy Transition  -SPRET </dc:title>
  <dc:subject/>
  <dc:creator/>
  <cp:keywords/>
  <dc:description/>
  <cp:lastModifiedBy>Abid Mehmood</cp:lastModifiedBy>
  <cp:revision>50</cp:revision>
  <dcterms:created xsi:type="dcterms:W3CDTF">2015-09-11T10:02:46Z</dcterms:created>
  <dcterms:modified xsi:type="dcterms:W3CDTF">2023-08-03T11:04:18Z</dcterms:modified>
  <cp:category/>
</cp:coreProperties>
</file>